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9" r:id="rId4"/>
    <p:sldId id="268" r:id="rId5"/>
    <p:sldId id="260" r:id="rId6"/>
    <p:sldId id="266" r:id="rId7"/>
    <p:sldId id="271" r:id="rId8"/>
    <p:sldId id="272" r:id="rId9"/>
    <p:sldId id="262" r:id="rId10"/>
    <p:sldId id="263" r:id="rId11"/>
    <p:sldId id="275" r:id="rId12"/>
    <p:sldId id="274" r:id="rId13"/>
    <p:sldId id="265" r:id="rId14"/>
    <p:sldId id="273" r:id="rId15"/>
    <p:sldId id="264" r:id="rId16"/>
    <p:sldId id="279" r:id="rId17"/>
    <p:sldId id="281" r:id="rId18"/>
    <p:sldId id="280" r:id="rId19"/>
    <p:sldId id="283" r:id="rId20"/>
    <p:sldId id="276" r:id="rId21"/>
    <p:sldId id="277" r:id="rId22"/>
    <p:sldId id="278" r:id="rId23"/>
    <p:sldId id="267" r:id="rId24"/>
    <p:sldId id="282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04" autoAdjust="0"/>
    <p:restoredTop sz="94675" autoAdjust="0"/>
  </p:normalViewPr>
  <p:slideViewPr>
    <p:cSldViewPr snapToGrid="0" snapToObjects="1">
      <p:cViewPr varScale="1">
        <p:scale>
          <a:sx n="71" d="100"/>
          <a:sy n="71" d="100"/>
        </p:scale>
        <p:origin x="-16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ramer:Desktop:Hawaii%20Jan%2014:Enrollment%20FTE%202003-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lineChart>
        <c:grouping val="stacked"/>
        <c:varyColors val="0"/>
        <c:ser>
          <c:idx val="1"/>
          <c:order val="0"/>
          <c:tx>
            <c:strRef>
              <c:f>Sheet1!$C$11</c:f>
              <c:strCache>
                <c:ptCount val="1"/>
                <c:pt idx="0">
                  <c:v>Headcount Enrollment</c:v>
                </c:pt>
              </c:strCache>
            </c:strRef>
          </c:tx>
          <c:cat>
            <c:numRef>
              <c:f>Sheet1!$A$12:$A$22</c:f>
              <c:numCache>
                <c:formatCode>General</c:formatCode>
                <c:ptCount val="11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  <c:pt idx="10">
                  <c:v>2013.0</c:v>
                </c:pt>
              </c:numCache>
            </c:numRef>
          </c:cat>
          <c:val>
            <c:numRef>
              <c:f>Sheet1!$C$12:$C$22</c:f>
              <c:numCache>
                <c:formatCode>General</c:formatCode>
                <c:ptCount val="11"/>
                <c:pt idx="0">
                  <c:v>1587.0</c:v>
                </c:pt>
                <c:pt idx="1">
                  <c:v>1593.0</c:v>
                </c:pt>
                <c:pt idx="2">
                  <c:v>1525.0</c:v>
                </c:pt>
                <c:pt idx="3">
                  <c:v>1528.0</c:v>
                </c:pt>
                <c:pt idx="4">
                  <c:v>1626.0</c:v>
                </c:pt>
                <c:pt idx="5">
                  <c:v>1360.0</c:v>
                </c:pt>
                <c:pt idx="6">
                  <c:v>1520.0</c:v>
                </c:pt>
                <c:pt idx="7">
                  <c:v>1399.0</c:v>
                </c:pt>
                <c:pt idx="8">
                  <c:v>1240.0</c:v>
                </c:pt>
                <c:pt idx="9">
                  <c:v>1135.0</c:v>
                </c:pt>
                <c:pt idx="10">
                  <c:v>1279.0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2669144"/>
        <c:axId val="2048989032"/>
      </c:lineChart>
      <c:catAx>
        <c:axId val="-2112669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48989032"/>
        <c:crosses val="autoZero"/>
        <c:auto val="1"/>
        <c:lblAlgn val="ctr"/>
        <c:lblOffset val="100"/>
        <c:noMultiLvlLbl val="0"/>
      </c:catAx>
      <c:valAx>
        <c:axId val="2048989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2669144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ED264-B399-4F41-9068-5DED396E7A95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03000-ED66-3D42-9C16-FBB305D9E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7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A296-F56C-3945-8108-8326090264E9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FE724-4F5C-1043-A082-485731A48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68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FE724-4F5C-1043-A082-485731A483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4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2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4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1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1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1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7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5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7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7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9274A-F938-4C41-A227-E40D863BF0BF}" type="datetimeFigureOut">
              <a:rPr lang="en-US" smtClean="0"/>
              <a:t>12/29/13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4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://www.uwosh.edu/gradstudies/achieve-more/new-year-new-degree/a-new-degree-for-a-new-year?utm_source=Google%20Adwords&amp;utm_medium=cpc&amp;utm_content=new%20years&amp;utm_campaign=Graduate%20Studies%202014%20Marketing%20Campaign&amp;gclid=CMXu3eawzrsCFVBgMgodrgkAH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hyperlink" Target="http://www.uwosh.edu/gradstudie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://go2mobi.com/blog/wp-content/uploads/2013/07/mobile-device-recognition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Cramer@uwosh.edu" TargetMode="External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wosh.edu/facstaff/crame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s://en.wikipedia.org/wiki/File:Wisconsin_in_United_States.sv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hyperlink" Target="https://upload.wikimedia.org/wikipedia/commons/thumb/9/9d/Wisconsin_Population_map.jpg/766px-Wisconsin_Population_map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wosh.edu/gradstudies/student-profiles/01-meet-our-students" TargetMode="Externa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2080"/>
            <a:ext cx="7772400" cy="1470025"/>
          </a:xfrm>
        </p:spPr>
        <p:txBody>
          <a:bodyPr/>
          <a:lstStyle/>
          <a:p>
            <a:r>
              <a:rPr lang="en-US" b="1" dirty="0" smtClean="0"/>
              <a:t>Stop the Bleeding: Rebuilding Master Level Enrollments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44182"/>
            <a:ext cx="6400800" cy="33289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595959"/>
                </a:solidFill>
              </a:rPr>
              <a:t>January 2014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Hawaii International Conference on Education, 12</a:t>
            </a:r>
            <a:r>
              <a:rPr lang="en-US" baseline="30000" dirty="0" smtClean="0">
                <a:solidFill>
                  <a:srgbClr val="595959"/>
                </a:solidFill>
              </a:rPr>
              <a:t>th</a:t>
            </a:r>
            <a:r>
              <a:rPr lang="en-US" dirty="0" smtClean="0">
                <a:solidFill>
                  <a:srgbClr val="595959"/>
                </a:solidFill>
              </a:rPr>
              <a:t> Annual Conference</a:t>
            </a:r>
            <a:endParaRPr lang="en-US" dirty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r>
              <a:rPr lang="en-US" dirty="0" smtClean="0">
                <a:solidFill>
                  <a:srgbClr val="595959"/>
                </a:solidFill>
              </a:rPr>
              <a:t>Susan Cramer, PhD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Dean of Graduate Studies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University of Wisconsin Oshkosh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Oshkosh, WI (USA)</a:t>
            </a: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0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Online ads</a:t>
            </a:r>
            <a:br>
              <a:rPr lang="en-US" b="1" dirty="0" smtClean="0"/>
            </a:br>
            <a:r>
              <a:rPr lang="en-US" sz="3100" b="1" dirty="0" smtClean="0">
                <a:solidFill>
                  <a:srgbClr val="595959"/>
                </a:solidFill>
              </a:rPr>
              <a:t>(all advertising was designed to drive people to our website)</a:t>
            </a:r>
            <a:endParaRPr lang="en-US" sz="3100" b="1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8574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</a:t>
            </a:r>
            <a:r>
              <a:rPr lang="en-US" dirty="0" smtClean="0"/>
              <a:t>anner </a:t>
            </a:r>
            <a:r>
              <a:rPr lang="en-US" dirty="0"/>
              <a:t>ads (targeted demographics)</a:t>
            </a:r>
          </a:p>
          <a:p>
            <a:pPr>
              <a:spcBef>
                <a:spcPts val="0"/>
              </a:spcBef>
            </a:pPr>
            <a:r>
              <a:rPr lang="en-US" dirty="0"/>
              <a:t>Search </a:t>
            </a:r>
            <a:r>
              <a:rPr lang="en-US" dirty="0" smtClean="0"/>
              <a:t>Engine </a:t>
            </a:r>
            <a:r>
              <a:rPr lang="en-US" dirty="0"/>
              <a:t>ads </a:t>
            </a:r>
            <a:r>
              <a:rPr lang="en-US" dirty="0" smtClean="0"/>
              <a:t>(Google, Yahoo</a:t>
            </a:r>
            <a:r>
              <a:rPr lang="en-US" dirty="0"/>
              <a:t>, Bing</a:t>
            </a:r>
            <a:r>
              <a:rPr lang="en-US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Facebook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Websites reviewed for key word searching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2398"/>
            <a:ext cx="9144000" cy="180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1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077" b="5077"/>
          <a:stretch>
            <a:fillRect/>
          </a:stretch>
        </p:blipFill>
        <p:spPr>
          <a:xfrm>
            <a:off x="416885" y="1060712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95151" y="164738"/>
            <a:ext cx="6114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Sample search on December 26</a:t>
            </a:r>
          </a:p>
          <a:p>
            <a:r>
              <a:rPr lang="en-US" sz="2400" b="1" dirty="0" smtClean="0"/>
              <a:t>Paid advertising for top hits….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09991" y="6017455"/>
            <a:ext cx="3534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Click and you get --</a:t>
            </a:r>
            <a:r>
              <a:rPr lang="en-US" sz="2400" b="1" dirty="0" smtClean="0">
                <a:sym typeface="Wingdings"/>
              </a:rPr>
              <a:t>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3903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1796"/>
            <a:ext cx="8623300" cy="64389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35013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3"/>
              </a:rPr>
              <a:t>http://</a:t>
            </a:r>
            <a:r>
              <a:rPr lang="en-US" sz="1000" dirty="0" err="1">
                <a:hlinkClick r:id="rId3"/>
              </a:rPr>
              <a:t>www.uwosh.edu</a:t>
            </a:r>
            <a:r>
              <a:rPr lang="en-US" sz="1000" dirty="0">
                <a:hlinkClick r:id="rId3"/>
              </a:rPr>
              <a:t>/</a:t>
            </a:r>
            <a:r>
              <a:rPr lang="en-US" sz="1000" dirty="0" err="1">
                <a:hlinkClick r:id="rId3"/>
              </a:rPr>
              <a:t>gradstudies</a:t>
            </a:r>
            <a:r>
              <a:rPr lang="en-US" sz="1000" dirty="0">
                <a:hlinkClick r:id="rId3"/>
              </a:rPr>
              <a:t>/achieve-more/new-year-new-degree/</a:t>
            </a:r>
            <a:r>
              <a:rPr lang="en-US" sz="1000" dirty="0" err="1">
                <a:hlinkClick r:id="rId3"/>
              </a:rPr>
              <a:t>a-new-degree-for-a-new-year?utm_source</a:t>
            </a:r>
            <a:r>
              <a:rPr lang="en-US" sz="1000" dirty="0">
                <a:hlinkClick r:id="rId3"/>
              </a:rPr>
              <a:t>=Google%20Adwords&amp;utm_medium=</a:t>
            </a:r>
            <a:r>
              <a:rPr lang="en-US" sz="1000" dirty="0" err="1">
                <a:hlinkClick r:id="rId3"/>
              </a:rPr>
              <a:t>cpc&amp;utm_content</a:t>
            </a:r>
            <a:r>
              <a:rPr lang="en-US" sz="1000" dirty="0">
                <a:hlinkClick r:id="rId3"/>
              </a:rPr>
              <a:t>=new%20years&amp;utm_campaign=Graduate%20Studies%202014%20Marketing%20Campaign&amp;gclid=</a:t>
            </a:r>
            <a:r>
              <a:rPr lang="en-US" sz="1000" dirty="0" smtClean="0">
                <a:hlinkClick r:id="rId3"/>
              </a:rPr>
              <a:t>CMXu3eawzrsCFVBgMgodrgkAHg</a:t>
            </a:r>
            <a:endParaRPr lang="en-US" sz="10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3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122"/>
            <a:ext cx="7847739" cy="1599848"/>
          </a:xfrm>
        </p:spPr>
        <p:txBody>
          <a:bodyPr/>
          <a:lstStyle/>
          <a:p>
            <a:r>
              <a:rPr lang="en-US" b="1" dirty="0" smtClean="0"/>
              <a:t>Website Revisions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8643"/>
            <a:ext cx="7847739" cy="4607775"/>
          </a:xfrm>
        </p:spPr>
        <p:txBody>
          <a:bodyPr>
            <a:normAutofit/>
          </a:bodyPr>
          <a:lstStyle/>
          <a:p>
            <a:r>
              <a:rPr lang="en-US" dirty="0" smtClean="0"/>
              <a:t>Key </a:t>
            </a:r>
            <a:r>
              <a:rPr lang="en-US" dirty="0"/>
              <a:t>word searching</a:t>
            </a:r>
          </a:p>
          <a:p>
            <a:r>
              <a:rPr lang="en-US" dirty="0"/>
              <a:t>Web optimization </a:t>
            </a:r>
          </a:p>
          <a:p>
            <a:r>
              <a:rPr lang="en-US" dirty="0"/>
              <a:t>Mobile friendly</a:t>
            </a:r>
            <a:r>
              <a:rPr lang="en-US" sz="2400" dirty="0"/>
              <a:t> </a:t>
            </a:r>
            <a:r>
              <a:rPr lang="en-US" sz="2400" i="1" dirty="0" smtClean="0">
                <a:solidFill>
                  <a:srgbClr val="595959"/>
                </a:solidFill>
              </a:rPr>
              <a:t> (traffic </a:t>
            </a:r>
            <a:r>
              <a:rPr lang="en-US" sz="2400" i="1" dirty="0">
                <a:solidFill>
                  <a:srgbClr val="595959"/>
                </a:solidFill>
              </a:rPr>
              <a:t>coming from desktop computers is down almost 1% and mobile visits up 104</a:t>
            </a:r>
            <a:r>
              <a:rPr lang="en-US" sz="2400" i="1" dirty="0" smtClean="0">
                <a:solidFill>
                  <a:srgbClr val="595959"/>
                </a:solidFill>
              </a:rPr>
              <a:t>%)</a:t>
            </a:r>
          </a:p>
          <a:p>
            <a:r>
              <a:rPr lang="en-US" dirty="0" smtClean="0"/>
              <a:t>Call to Action buttons and links</a:t>
            </a:r>
          </a:p>
          <a:p>
            <a:r>
              <a:rPr lang="en-US" dirty="0" smtClean="0"/>
              <a:t>Information reorganized to reflect audience needs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09" y="5307918"/>
            <a:ext cx="8583087" cy="920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7216" y="6396335"/>
            <a:ext cx="252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See site </a:t>
            </a:r>
            <a:r>
              <a:rPr lang="en-US" sz="2400" b="1" dirty="0" smtClean="0">
                <a:sym typeface="Wingdings"/>
              </a:rPr>
              <a:t>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4809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923" y="0"/>
            <a:ext cx="6240411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555751"/>
            <a:ext cx="2071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hlinkClick r:id="rId3"/>
              </a:rPr>
              <a:t>http://www.uwosh.edu/</a:t>
            </a:r>
            <a:r>
              <a:rPr lang="en-US" sz="1000" dirty="0" smtClean="0">
                <a:hlinkClick r:id="rId3"/>
              </a:rPr>
              <a:t>gradstudies</a:t>
            </a:r>
            <a:endParaRPr lang="en-US" sz="1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95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Collecting Contact Information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“Request Information” prominently displayed</a:t>
            </a:r>
          </a:p>
          <a:p>
            <a:r>
              <a:rPr lang="en-US" dirty="0" smtClean="0"/>
              <a:t>Constant Contact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84499"/>
            <a:ext cx="4763001" cy="16110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351" y="4928551"/>
            <a:ext cx="4540650" cy="71506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6460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Is the campaign working? YES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402848" y="1417638"/>
            <a:ext cx="8418162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Graduate campaign, Green Bay to Fond du Lac (the past 6 weeks compared to same timeframe last year)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595959"/>
                </a:solidFill>
              </a:rPr>
              <a:t>(November 19, 2013 email)</a:t>
            </a:r>
            <a:endParaRPr lang="en-US" sz="2800" dirty="0">
              <a:solidFill>
                <a:srgbClr val="595959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Overall </a:t>
            </a:r>
            <a:r>
              <a:rPr lang="en-US" sz="2800" dirty="0"/>
              <a:t>web traffic is up 10%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Traffic </a:t>
            </a:r>
            <a:r>
              <a:rPr lang="en-US" sz="2800" dirty="0"/>
              <a:t>from regions we're advertising in: Green Bay up 15%, Appleton up 9%, Oshkosh up 10%, Neenah up 36%, Fond du Lac up 96%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Our </a:t>
            </a:r>
            <a:r>
              <a:rPr lang="en-US" sz="2800" dirty="0"/>
              <a:t>Google and Facebook ads are driving a lot of traffic, which seems to be offsetting the general decline we're seeing in our normal channels (Google search, people typing in our URL)</a:t>
            </a:r>
          </a:p>
        </p:txBody>
      </p:sp>
    </p:spTree>
    <p:extLst>
      <p:ext uri="{BB962C8B-B14F-4D97-AF65-F5344CB8AC3E}">
        <p14:creationId xmlns:p14="http://schemas.microsoft.com/office/powerpoint/2010/main" val="376780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88" y="770641"/>
            <a:ext cx="7967015" cy="55272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192" y="264617"/>
            <a:ext cx="77438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Website visits…. 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2198" y="6177884"/>
            <a:ext cx="3449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~ Dec 5 no online ads, PA left, credit cards reissued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24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33" y="165100"/>
            <a:ext cx="3403600" cy="652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400" y="299898"/>
            <a:ext cx="4927600" cy="39119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49476" y="3873271"/>
            <a:ext cx="334107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4"/>
              </a:rPr>
              <a:t>http://go2mobi.com/blog/wp-content/uploads/2013/07/mobile-device-</a:t>
            </a:r>
            <a:r>
              <a:rPr lang="en-US" sz="1000" dirty="0" smtClean="0">
                <a:hlinkClick r:id="rId4"/>
              </a:rPr>
              <a:t>recognition.jpg</a:t>
            </a:r>
            <a:endParaRPr lang="en-US" sz="1000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1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Enrollments, Applications, Admissions</a:t>
            </a:r>
            <a:br>
              <a:rPr lang="en-US" b="1" dirty="0" smtClean="0"/>
            </a:br>
            <a:r>
              <a:rPr lang="en-US" sz="3600" b="1" dirty="0" smtClean="0">
                <a:solidFill>
                  <a:srgbClr val="595959"/>
                </a:solidFill>
              </a:rPr>
              <a:t>(November 29, 2013)</a:t>
            </a:r>
            <a:endParaRPr lang="en-US" sz="3600" b="1" dirty="0">
              <a:solidFill>
                <a:srgbClr val="595959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155387"/>
              </p:ext>
            </p:extLst>
          </p:nvPr>
        </p:nvGraphicFramePr>
        <p:xfrm>
          <a:off x="1217142" y="1834679"/>
          <a:ext cx="6703101" cy="3228332"/>
        </p:xfrm>
        <a:graphic>
          <a:graphicData uri="http://schemas.openxmlformats.org/drawingml/2006/table">
            <a:tbl>
              <a:tblPr/>
              <a:tblGrid>
                <a:gridCol w="2234367"/>
                <a:gridCol w="2234367"/>
                <a:gridCol w="2234367"/>
              </a:tblGrid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Enrollments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1,279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Admissions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4215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</a:t>
            </a:r>
            <a:r>
              <a:rPr lang="en-US" b="1" dirty="0"/>
              <a:t>i</a:t>
            </a:r>
            <a:r>
              <a:rPr lang="en-US" b="1" dirty="0" smtClean="0"/>
              <a:t>s the problem?</a:t>
            </a:r>
            <a:endParaRPr lang="en-US" b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2986265"/>
              </p:ext>
            </p:extLst>
          </p:nvPr>
        </p:nvGraphicFramePr>
        <p:xfrm>
          <a:off x="1231385" y="1674210"/>
          <a:ext cx="7022746" cy="46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156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did we obtain the funding?</a:t>
            </a:r>
            <a:br>
              <a:rPr lang="en-US" b="1" dirty="0" smtClean="0"/>
            </a:br>
            <a:r>
              <a:rPr lang="en-US" sz="3600" b="1" dirty="0" smtClean="0">
                <a:solidFill>
                  <a:srgbClr val="595959"/>
                </a:solidFill>
              </a:rPr>
              <a:t>(It’s been a long process)</a:t>
            </a:r>
            <a:endParaRPr lang="en-US" sz="3600" b="1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8094"/>
            <a:ext cx="4219368" cy="4525963"/>
          </a:xfrm>
        </p:spPr>
        <p:txBody>
          <a:bodyPr/>
          <a:lstStyle/>
          <a:p>
            <a:r>
              <a:rPr lang="en-US" dirty="0" smtClean="0"/>
              <a:t>In conjunction with our Integrated Marketing Department, we developed a Marketing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665" y="1600200"/>
            <a:ext cx="3829135" cy="492304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46207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0075"/>
            <a:ext cx="3715427" cy="6341173"/>
          </a:xfrm>
        </p:spPr>
        <p:txBody>
          <a:bodyPr/>
          <a:lstStyle/>
          <a:p>
            <a:r>
              <a:rPr lang="en-US" dirty="0" smtClean="0"/>
              <a:t>Within the plan we utilized data from our Strategic Planning efforts and our market research study. </a:t>
            </a:r>
          </a:p>
          <a:p>
            <a:r>
              <a:rPr lang="en-US" dirty="0" smtClean="0"/>
              <a:t>We had a pretty good idea of why students were selecting our campus.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553" y="290075"/>
            <a:ext cx="4317247" cy="46659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553" y="5218023"/>
            <a:ext cx="4507748" cy="10217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72627" y="290075"/>
            <a:ext cx="4971373" cy="594970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452902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9523"/>
            <a:ext cx="8686800" cy="4910113"/>
          </a:xfrm>
        </p:spPr>
        <p:txBody>
          <a:bodyPr>
            <a:normAutofit/>
          </a:bodyPr>
          <a:lstStyle/>
          <a:p>
            <a:r>
              <a:rPr lang="en-US" dirty="0"/>
              <a:t>W</a:t>
            </a:r>
            <a:r>
              <a:rPr lang="en-US" dirty="0" smtClean="0"/>
              <a:t>e  surveyed current graduate students, program coordinators and administrators to </a:t>
            </a:r>
            <a:r>
              <a:rPr lang="en-US" dirty="0"/>
              <a:t>create our new “look” (Brand Image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39" y="2233074"/>
            <a:ext cx="4285213" cy="4268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129" y="2231725"/>
            <a:ext cx="4226455" cy="427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33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94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We tie all our efforts to our Strategic Plan</a:t>
            </a:r>
            <a:br>
              <a:rPr lang="en-US" b="1" dirty="0" smtClean="0"/>
            </a:br>
            <a:r>
              <a:rPr lang="en-US" sz="2700" i="1" dirty="0" smtClean="0">
                <a:solidFill>
                  <a:srgbClr val="595959"/>
                </a:solidFill>
              </a:rPr>
              <a:t>(approved by Graduate Council, May 2010)</a:t>
            </a:r>
            <a:endParaRPr lang="en-US" sz="2700" i="1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76611"/>
            <a:ext cx="9144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Vision </a:t>
            </a:r>
            <a:endParaRPr lang="en-US" sz="2400" dirty="0"/>
          </a:p>
          <a:p>
            <a:r>
              <a:rPr lang="en-US" sz="2400" dirty="0"/>
              <a:t>The University of Wisconsin Oshkosh will be recognized as the premier provider of graduate education </a:t>
            </a:r>
            <a:r>
              <a:rPr lang="en-US" sz="2400" dirty="0" smtClean="0"/>
              <a:t>north </a:t>
            </a:r>
            <a:r>
              <a:rPr lang="en-US" sz="2400" dirty="0"/>
              <a:t>of Madison. </a:t>
            </a:r>
          </a:p>
          <a:p>
            <a:pPr marL="0" indent="0">
              <a:buNone/>
            </a:pPr>
            <a:r>
              <a:rPr lang="en-US" sz="2400" b="1" dirty="0"/>
              <a:t>Mission </a:t>
            </a:r>
            <a:endParaRPr lang="en-US" sz="2400" dirty="0"/>
          </a:p>
          <a:p>
            <a:r>
              <a:rPr lang="en-US" sz="2400" dirty="0"/>
              <a:t>Graduate education at </a:t>
            </a:r>
            <a:r>
              <a:rPr lang="en-US" sz="2400" dirty="0" smtClean="0"/>
              <a:t>…fosters </a:t>
            </a:r>
            <a:r>
              <a:rPr lang="en-US" sz="2400" dirty="0"/>
              <a:t>scholarly activities that develop leaders who think creatively and analytically. Our graduate </a:t>
            </a:r>
            <a:r>
              <a:rPr lang="en-US" sz="2400" dirty="0" smtClean="0"/>
              <a:t>students and alumni contribute </a:t>
            </a:r>
            <a:r>
              <a:rPr lang="en-US" sz="2400" dirty="0"/>
              <a:t>to the intellectual vitality of their communities by not only creating knowledge but by applying that knowledge. </a:t>
            </a:r>
          </a:p>
          <a:p>
            <a:pPr marL="0" lvl="0" indent="0">
              <a:buNone/>
            </a:pPr>
            <a:r>
              <a:rPr lang="en-US" sz="2400" b="1" dirty="0" smtClean="0"/>
              <a:t>Opportunities to strengthen graduate education on campus:</a:t>
            </a:r>
          </a:p>
          <a:p>
            <a:pPr lvl="0"/>
            <a:r>
              <a:rPr lang="en-US" sz="2400" dirty="0" smtClean="0"/>
              <a:t>Increase </a:t>
            </a:r>
            <a:r>
              <a:rPr lang="en-US" sz="2400" dirty="0"/>
              <a:t>visibility of graduate education on campus</a:t>
            </a:r>
          </a:p>
          <a:p>
            <a:pPr lvl="0"/>
            <a:r>
              <a:rPr lang="en-US" sz="2400" dirty="0"/>
              <a:t>Communicate our scholarly leadership and research expertise</a:t>
            </a:r>
          </a:p>
          <a:p>
            <a:pPr lvl="0"/>
            <a:r>
              <a:rPr lang="en-US" sz="2400" dirty="0"/>
              <a:t>Enhance external relations</a:t>
            </a:r>
          </a:p>
          <a:p>
            <a:pPr lvl="0"/>
            <a:r>
              <a:rPr lang="en-US" sz="2400" dirty="0"/>
              <a:t>Go forth</a:t>
            </a:r>
          </a:p>
          <a:p>
            <a:pPr lvl="0"/>
            <a:r>
              <a:rPr lang="en-US" sz="2400" dirty="0"/>
              <a:t>Optimize </a:t>
            </a:r>
            <a:r>
              <a:rPr lang="en-US" sz="2400" dirty="0" smtClean="0"/>
              <a:t>enrollment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556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Leadership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505371" cy="54403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campus invested in resources to strengthen graduate education.</a:t>
            </a:r>
          </a:p>
          <a:p>
            <a:r>
              <a:rPr lang="en-US" dirty="0" smtClean="0"/>
              <a:t>A Graduate Development Task Force was established in Fall 2009 to create the Strategic Plan.</a:t>
            </a:r>
          </a:p>
          <a:p>
            <a:r>
              <a:rPr lang="en-US" dirty="0" smtClean="0"/>
              <a:t>One recommendation from the Task Force was the hiring of a Dean (full-time, ¾ time, or ½ time). </a:t>
            </a:r>
          </a:p>
          <a:p>
            <a:r>
              <a:rPr lang="en-US" dirty="0" smtClean="0"/>
              <a:t>A half-time Dean </a:t>
            </a:r>
            <a:r>
              <a:rPr lang="en-US" dirty="0"/>
              <a:t>of Graduate Studies </a:t>
            </a:r>
            <a:r>
              <a:rPr lang="en-US" dirty="0" smtClean="0"/>
              <a:t>was hired in Summer 2012.</a:t>
            </a:r>
          </a:p>
          <a:p>
            <a:r>
              <a:rPr lang="en-US" dirty="0" smtClean="0"/>
              <a:t>The Dean, in conjunction with the Office of Graduate Studies staff, and Integrated Marketing, with the approval of the Graduate Council and university administration, worked tirelessly to make this campaign a reality.</a:t>
            </a:r>
          </a:p>
        </p:txBody>
      </p:sp>
    </p:spTree>
    <p:extLst>
      <p:ext uri="{BB962C8B-B14F-4D97-AF65-F5344CB8AC3E}">
        <p14:creationId xmlns:p14="http://schemas.microsoft.com/office/powerpoint/2010/main" val="339360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 Steps….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5094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Continue online advertising presence for Spring and Summer 2014 semesters.</a:t>
            </a:r>
          </a:p>
          <a:p>
            <a:r>
              <a:rPr lang="en-US" dirty="0" smtClean="0"/>
              <a:t>Work to identify a long term, sustainable budget and marketing strategy.</a:t>
            </a:r>
          </a:p>
          <a:p>
            <a:r>
              <a:rPr lang="en-US" dirty="0" smtClean="0"/>
              <a:t>Recognize that all targets are continually moving!</a:t>
            </a:r>
          </a:p>
          <a:p>
            <a:endParaRPr lang="en-US" dirty="0" smtClean="0"/>
          </a:p>
          <a:p>
            <a:r>
              <a:rPr lang="en-US" dirty="0" smtClean="0"/>
              <a:t>Presentation available </a:t>
            </a:r>
            <a:r>
              <a:rPr lang="en-US" dirty="0" err="1" smtClean="0"/>
              <a:t>at</a:t>
            </a:r>
            <a:r>
              <a:rPr lang="en-US" dirty="0" err="1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://www.uwosh.edu/facstaff/</a:t>
            </a:r>
            <a:r>
              <a:rPr lang="en-US" dirty="0" smtClean="0">
                <a:hlinkClick r:id="rId2"/>
              </a:rPr>
              <a:t>cramer</a:t>
            </a:r>
            <a:endParaRPr lang="en-US" dirty="0" smtClean="0"/>
          </a:p>
          <a:p>
            <a:r>
              <a:rPr lang="en-US" dirty="0" smtClean="0"/>
              <a:t>Ideas</a:t>
            </a:r>
            <a:r>
              <a:rPr lang="en-US" dirty="0" smtClean="0"/>
              <a:t>/comments? </a:t>
            </a:r>
            <a:br>
              <a:rPr lang="en-US" dirty="0" smtClean="0"/>
            </a:br>
            <a:r>
              <a:rPr lang="en-US" dirty="0" smtClean="0"/>
              <a:t>email me</a:t>
            </a:r>
            <a:r>
              <a:rPr lang="en-US" dirty="0"/>
              <a:t> </a:t>
            </a:r>
            <a:r>
              <a:rPr lang="en-US" dirty="0" smtClean="0"/>
              <a:t>--  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Cramer@</a:t>
            </a:r>
            <a:r>
              <a:rPr lang="en-US" dirty="0" smtClean="0">
                <a:hlinkClick r:id="rId3"/>
              </a:rPr>
              <a:t>uwosh.edu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GradStudiesWatermar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59" y="3903880"/>
            <a:ext cx="2222283" cy="222228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15476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Our Solution: Advertising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It was time to stop our tradition of being </a:t>
            </a:r>
          </a:p>
          <a:p>
            <a:pPr marL="0" indent="0" algn="ctr">
              <a:buNone/>
            </a:pPr>
            <a:r>
              <a:rPr lang="en-US" i="1" dirty="0" smtClean="0"/>
              <a:t>“the best kept secret”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7495" y="4575359"/>
            <a:ext cx="4575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Bauhaus 93"/>
                <a:cs typeface="Bauhaus 93"/>
              </a:rPr>
              <a:t>Shhhhhh</a:t>
            </a:r>
            <a:r>
              <a:rPr lang="en-US" sz="4800" dirty="0" smtClean="0">
                <a:latin typeface="Bauhaus 93"/>
                <a:cs typeface="Bauhaus 93"/>
              </a:rPr>
              <a:t>……</a:t>
            </a:r>
            <a:endParaRPr lang="en-US" sz="4800" dirty="0">
              <a:latin typeface="Bauhaus 93"/>
              <a:cs typeface="Bauhaus 9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2435" y="5790127"/>
            <a:ext cx="3628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Apple Chancery"/>
                <a:cs typeface="Apple Chancery"/>
              </a:rPr>
              <a:t>Shhhhhh</a:t>
            </a:r>
            <a:r>
              <a:rPr lang="en-US" sz="4800" dirty="0" smtClean="0">
                <a:latin typeface="Apple Chancery"/>
                <a:cs typeface="Apple Chancery"/>
              </a:rPr>
              <a:t>……</a:t>
            </a:r>
            <a:endParaRPr lang="en-US" sz="4800" dirty="0">
              <a:latin typeface="Apple Chancery"/>
              <a:cs typeface="Apple Chancery"/>
            </a:endParaRPr>
          </a:p>
        </p:txBody>
      </p:sp>
      <p:sp>
        <p:nvSpPr>
          <p:cNvPr id="11" name="TextBox 10"/>
          <p:cNvSpPr txBox="1"/>
          <p:nvPr/>
        </p:nvSpPr>
        <p:spPr>
          <a:xfrm rot="1467938">
            <a:off x="5049247" y="3489411"/>
            <a:ext cx="3628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Desdemona"/>
                <a:cs typeface="Desdemona"/>
              </a:rPr>
              <a:t>Shhhhhh</a:t>
            </a:r>
            <a:r>
              <a:rPr lang="en-US" sz="4800" dirty="0" smtClean="0">
                <a:latin typeface="Desdemona"/>
                <a:cs typeface="Desdemona"/>
              </a:rPr>
              <a:t>……</a:t>
            </a:r>
            <a:endParaRPr lang="en-US" sz="4800" dirty="0">
              <a:latin typeface="Desdemona"/>
              <a:cs typeface="Desdemona"/>
            </a:endParaRPr>
          </a:p>
        </p:txBody>
      </p:sp>
      <p:sp>
        <p:nvSpPr>
          <p:cNvPr id="12" name="TextBox 11"/>
          <p:cNvSpPr txBox="1"/>
          <p:nvPr/>
        </p:nvSpPr>
        <p:spPr>
          <a:xfrm rot="19618911">
            <a:off x="51613" y="3622729"/>
            <a:ext cx="4365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Chalkduster"/>
                <a:cs typeface="Chalkduster"/>
              </a:rPr>
              <a:t>Shhhhhh</a:t>
            </a:r>
            <a:r>
              <a:rPr lang="en-US" sz="4800" dirty="0" smtClean="0">
                <a:latin typeface="Chalkduster"/>
                <a:cs typeface="Chalkduster"/>
              </a:rPr>
              <a:t>……</a:t>
            </a:r>
            <a:endParaRPr lang="en-US" sz="48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0068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Why Advertising?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5221"/>
            <a:ext cx="8229600" cy="49103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Advertising let’s people know that you have something important to offer. </a:t>
            </a:r>
          </a:p>
          <a:p>
            <a:r>
              <a:rPr lang="en-US" dirty="0" smtClean="0"/>
              <a:t>When advertising two key points to remember are:</a:t>
            </a:r>
          </a:p>
          <a:p>
            <a:pPr lvl="1"/>
            <a:r>
              <a:rPr lang="en-US" dirty="0" smtClean="0"/>
              <a:t>It takes 7 “touches” to sell something</a:t>
            </a:r>
          </a:p>
          <a:p>
            <a:pPr lvl="1"/>
            <a:r>
              <a:rPr lang="en-US" dirty="0" smtClean="0"/>
              <a:t>The student </a:t>
            </a:r>
            <a:r>
              <a:rPr lang="en-US" dirty="0"/>
              <a:t>life-</a:t>
            </a:r>
            <a:r>
              <a:rPr lang="en-US" dirty="0" smtClean="0"/>
              <a:t>cycle is: (</a:t>
            </a:r>
            <a:r>
              <a:rPr lang="en-US" dirty="0"/>
              <a:t>1) awareness, (2) inquiry, (3) </a:t>
            </a:r>
            <a:r>
              <a:rPr lang="en-US" dirty="0" smtClean="0"/>
              <a:t>application, </a:t>
            </a:r>
            <a:r>
              <a:rPr lang="en-US" dirty="0"/>
              <a:t>(4) </a:t>
            </a:r>
            <a:r>
              <a:rPr lang="en-US" dirty="0" smtClean="0"/>
              <a:t>acceptance, </a:t>
            </a:r>
            <a:r>
              <a:rPr lang="en-US" dirty="0"/>
              <a:t>(5) </a:t>
            </a:r>
            <a:r>
              <a:rPr lang="en-US" dirty="0" smtClean="0"/>
              <a:t>enrollment, </a:t>
            </a:r>
            <a:r>
              <a:rPr lang="en-US" dirty="0"/>
              <a:t>(6) </a:t>
            </a:r>
            <a:r>
              <a:rPr lang="en-US" dirty="0" smtClean="0"/>
              <a:t>retention, </a:t>
            </a:r>
            <a:r>
              <a:rPr lang="en-US" dirty="0"/>
              <a:t>and (7) alumni. 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purpose of this project </a:t>
            </a:r>
            <a:r>
              <a:rPr lang="en-US" dirty="0" smtClean="0"/>
              <a:t>our Fall 2013 Media Blitz is </a:t>
            </a:r>
            <a:r>
              <a:rPr lang="en-US" dirty="0"/>
              <a:t>to increase our visibility. With increased visibility it is anticipated that graduate program inquiries, applications and enrollment will increase. </a:t>
            </a:r>
          </a:p>
        </p:txBody>
      </p:sp>
    </p:spTree>
    <p:extLst>
      <p:ext uri="{BB962C8B-B14F-4D97-AF65-F5344CB8AC3E}">
        <p14:creationId xmlns:p14="http://schemas.microsoft.com/office/powerpoint/2010/main" val="233684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632"/>
            <a:ext cx="8229600" cy="2632511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4400" b="1" dirty="0" smtClean="0"/>
              <a:t>Outdoor Advertising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(to drive viewers to our website)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00199"/>
            <a:ext cx="8431579" cy="39023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748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86156"/>
            <a:ext cx="8140700" cy="2120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16" y="2813623"/>
            <a:ext cx="8140700" cy="374876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183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these locations?</a:t>
            </a:r>
            <a:br>
              <a:rPr lang="en-US" b="1" dirty="0" smtClean="0"/>
            </a:br>
            <a:r>
              <a:rPr lang="en-US" sz="3600" b="1" dirty="0" smtClean="0">
                <a:solidFill>
                  <a:srgbClr val="595959"/>
                </a:solidFill>
              </a:rPr>
              <a:t>(Here’s Wisconsin)</a:t>
            </a:r>
            <a:endParaRPr lang="en-US" sz="3600" b="1" dirty="0">
              <a:solidFill>
                <a:srgbClr val="59595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984" y="1417638"/>
            <a:ext cx="7108080" cy="4398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71348" y="6108839"/>
            <a:ext cx="6885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https://en.wikipedia.org/wiki/</a:t>
            </a:r>
            <a:r>
              <a:rPr lang="en-US" dirty="0" smtClean="0">
                <a:hlinkClick r:id="rId3"/>
              </a:rPr>
              <a:t>File:Wisconsin_in_United_States.svg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5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72" y="274638"/>
            <a:ext cx="2022187" cy="172078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We are in Northeast Wisconsin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4" name="Picture 3" descr="766px-Wisconsin_Population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59" y="0"/>
            <a:ext cx="6840141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9280" y="6506649"/>
            <a:ext cx="59584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hlinkClick r:id="rId4"/>
              </a:rPr>
              <a:t>https://upload.wikimedia.org/wikipedia/commons/thumb/9/9d/Wisconsin_Population_map.jpg/766px-</a:t>
            </a:r>
            <a:r>
              <a:rPr lang="en-US" sz="800" dirty="0" smtClean="0">
                <a:hlinkClick r:id="rId4"/>
              </a:rPr>
              <a:t>Wisconsin_Population_map.jpg</a:t>
            </a:r>
            <a:endParaRPr lang="en-US" sz="800" dirty="0" smtClean="0"/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014851" y="3809440"/>
            <a:ext cx="1148985" cy="108841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37379" y="4252867"/>
            <a:ext cx="765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7000" y="2975594"/>
            <a:ext cx="2176859" cy="255454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Build awareness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7 touches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Even with online programs students select schools that are geographically close.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879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553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Motion media: Local, 30 </a:t>
            </a:r>
            <a:r>
              <a:rPr lang="en-US" b="1" dirty="0"/>
              <a:t>Second </a:t>
            </a:r>
            <a:r>
              <a:rPr lang="en-US" b="1" dirty="0" smtClean="0"/>
              <a:t>Ads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1100" b="1" dirty="0" smtClean="0">
                <a:hlinkClick r:id="rId2"/>
              </a:rPr>
              <a:t>http</a:t>
            </a:r>
            <a:r>
              <a:rPr lang="en-US" sz="1100" b="1" dirty="0">
                <a:hlinkClick r:id="rId2"/>
              </a:rPr>
              <a:t>://www.uwosh.edu/gradstudies/student-profiles/01-meet-our-</a:t>
            </a:r>
            <a:r>
              <a:rPr lang="en-US" sz="1100" b="1" dirty="0" smtClean="0">
                <a:hlinkClick r:id="rId2"/>
              </a:rPr>
              <a:t>students</a:t>
            </a:r>
            <a:endParaRPr lang="en-US" sz="1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553"/>
            <a:ext cx="8686800" cy="15441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Movie Theatres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TimeWarner</a:t>
            </a:r>
            <a:r>
              <a:rPr lang="en-US" dirty="0" smtClean="0"/>
              <a:t> cable 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At</a:t>
            </a:r>
            <a:r>
              <a:rPr lang="en-US" dirty="0" err="1"/>
              <a:t>&amp;T</a:t>
            </a:r>
            <a:r>
              <a:rPr lang="en-US" dirty="0"/>
              <a:t> </a:t>
            </a:r>
            <a:r>
              <a:rPr lang="en-US" dirty="0" err="1"/>
              <a:t>Uverse</a:t>
            </a:r>
            <a:r>
              <a:rPr lang="en-US" dirty="0"/>
              <a:t> </a:t>
            </a:r>
            <a:r>
              <a:rPr lang="en-US" dirty="0" smtClean="0"/>
              <a:t>Monday &amp; Tuesday Night Football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82273"/>
            <a:ext cx="9144000" cy="33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3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12084</TotalTime>
  <Words>937</Words>
  <Application>Microsoft Macintosh PowerPoint</Application>
  <PresentationFormat>On-screen Show (4:3)</PresentationFormat>
  <Paragraphs>108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Stop the Bleeding: Rebuilding Master Level Enrollments</vt:lpstr>
      <vt:lpstr>What is the problem?</vt:lpstr>
      <vt:lpstr>Our Solution: Advertising</vt:lpstr>
      <vt:lpstr>Why Advertising?</vt:lpstr>
      <vt:lpstr>PowerPoint Presentation</vt:lpstr>
      <vt:lpstr>PowerPoint Presentation</vt:lpstr>
      <vt:lpstr>Why these locations? (Here’s Wisconsin)</vt:lpstr>
      <vt:lpstr>We are in Northeast Wisconsin </vt:lpstr>
      <vt:lpstr>Motion media: Local, 30 Second Ads http://www.uwosh.edu/gradstudies/student-profiles/01-meet-our-students</vt:lpstr>
      <vt:lpstr>Online ads (all advertising was designed to drive people to our website)</vt:lpstr>
      <vt:lpstr>PowerPoint Presentation</vt:lpstr>
      <vt:lpstr>PowerPoint Presentation</vt:lpstr>
      <vt:lpstr>Website Revisions</vt:lpstr>
      <vt:lpstr>PowerPoint Presentation</vt:lpstr>
      <vt:lpstr>Collecting Contact Information</vt:lpstr>
      <vt:lpstr>Is the campaign working? YES</vt:lpstr>
      <vt:lpstr>PowerPoint Presentation</vt:lpstr>
      <vt:lpstr>PowerPoint Presentation</vt:lpstr>
      <vt:lpstr>Enrollments, Applications, Admissions (November 29, 2013)</vt:lpstr>
      <vt:lpstr>How did we obtain the funding? (It’s been a long process)</vt:lpstr>
      <vt:lpstr>PowerPoint Presentation</vt:lpstr>
      <vt:lpstr>PowerPoint Presentation</vt:lpstr>
      <vt:lpstr>We tie all our efforts to our Strategic Plan (approved by Graduate Council, May 2010)</vt:lpstr>
      <vt:lpstr>Leadership</vt:lpstr>
      <vt:lpstr>Next Steps….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the Bleeding: Rebuilding Master Level Enrollments</dc:title>
  <dc:creator>UW Oshkosh</dc:creator>
  <cp:lastModifiedBy>UW Oshkosh</cp:lastModifiedBy>
  <cp:revision>68</cp:revision>
  <cp:lastPrinted>2013-11-15T18:05:17Z</cp:lastPrinted>
  <dcterms:created xsi:type="dcterms:W3CDTF">2013-11-12T17:21:50Z</dcterms:created>
  <dcterms:modified xsi:type="dcterms:W3CDTF">2013-12-29T17:54:44Z</dcterms:modified>
</cp:coreProperties>
</file>